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7"/>
  </p:notesMasterIdLst>
  <p:sldIdLst>
    <p:sldId id="256" r:id="rId2"/>
    <p:sldId id="268" r:id="rId3"/>
    <p:sldId id="270" r:id="rId4"/>
    <p:sldId id="271" r:id="rId5"/>
    <p:sldId id="27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001E"/>
    <a:srgbClr val="000000"/>
    <a:srgbClr val="F53E24"/>
    <a:srgbClr val="FFB756"/>
    <a:srgbClr val="F0F73F"/>
    <a:srgbClr val="2FC75E"/>
    <a:srgbClr val="D85CC6"/>
    <a:srgbClr val="D80202"/>
    <a:srgbClr val="FF0011"/>
    <a:srgbClr val="FF00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86" autoAdjust="0"/>
    <p:restoredTop sz="96407" autoAdjust="0"/>
  </p:normalViewPr>
  <p:slideViewPr>
    <p:cSldViewPr snapToGrid="0" snapToObjects="1">
      <p:cViewPr varScale="1">
        <p:scale>
          <a:sx n="142" d="100"/>
          <a:sy n="142" d="100"/>
        </p:scale>
        <p:origin x="-20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2D275-01E5-EA4E-A80C-F757D126A714}" type="datetimeFigureOut">
              <a:rPr lang="en-US" smtClean="0"/>
              <a:t>3/7/18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58BAE-17CE-7044-B9BA-48380F746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217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March 7,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922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March 7,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146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March 7,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745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March 7,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178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Wednesday, March 7,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902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March 7,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594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March 7, 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90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March 7, 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32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March 7, 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24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March 7,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20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March 7,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434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March 7, 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588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2112" y="1546739"/>
            <a:ext cx="7772400" cy="1470025"/>
          </a:xfrm>
        </p:spPr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Front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Picture 6" descr="UnivLogo_Horiz_2C_Dark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1107" y="6012263"/>
            <a:ext cx="3034616" cy="81585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" y="6178169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Georgia"/>
                <a:cs typeface="Georgia"/>
              </a:rPr>
              <a:t>A-State Online Faculty Support </a:t>
            </a:r>
            <a:r>
              <a:rPr lang="en-US" sz="2400" dirty="0">
                <a:solidFill>
                  <a:schemeClr val="bg1"/>
                </a:solidFill>
                <a:latin typeface="Georgia"/>
                <a:cs typeface="Georgia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Georgia"/>
                <a:cs typeface="Georgia"/>
              </a:rPr>
            </a:br>
            <a:endParaRPr lang="en-US" sz="24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  <p:sp>
        <p:nvSpPr>
          <p:cNvPr id="6" name="Oval 5"/>
          <p:cNvSpPr/>
          <p:nvPr/>
        </p:nvSpPr>
        <p:spPr>
          <a:xfrm>
            <a:off x="1348334" y="2387358"/>
            <a:ext cx="6200588" cy="45719"/>
          </a:xfrm>
          <a:prstGeom prst="ellipse">
            <a:avLst/>
          </a:prstGeom>
          <a:solidFill>
            <a:schemeClr val="bg1">
              <a:alpha val="43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46311" y="1959171"/>
            <a:ext cx="91903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Georgia"/>
                <a:cs typeface="Georgia"/>
              </a:rPr>
              <a:t>Creating Authentic Assessments and </a:t>
            </a:r>
            <a:endParaRPr lang="en-US" sz="3200" dirty="0" smtClean="0">
              <a:solidFill>
                <a:schemeClr val="bg1"/>
              </a:solidFill>
              <a:latin typeface="Georgia"/>
              <a:cs typeface="Georgia"/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  <a:latin typeface="Georgia"/>
                <a:cs typeface="Georgia"/>
              </a:rPr>
              <a:t>Promoting </a:t>
            </a:r>
            <a:r>
              <a:rPr lang="en-US" sz="3200" dirty="0">
                <a:solidFill>
                  <a:schemeClr val="bg1"/>
                </a:solidFill>
                <a:latin typeface="Georgia"/>
                <a:cs typeface="Georgia"/>
              </a:rPr>
              <a:t>Active Learning in the Online Modality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40363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Page1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Picture 1" descr="Untitled-1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0" y="-179292"/>
            <a:ext cx="9144000" cy="6858000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6001E"/>
                </a:solidFill>
                <a:latin typeface="Georgia"/>
                <a:cs typeface="Georgia"/>
              </a:rPr>
              <a:t>Who Are We? </a:t>
            </a:r>
            <a:endParaRPr lang="en-US" dirty="0">
              <a:solidFill>
                <a:srgbClr val="B6001E"/>
              </a:solidFill>
              <a:latin typeface="Georgia"/>
              <a:cs typeface="Georgia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Georgia"/>
                <a:cs typeface="Georgia"/>
              </a:rPr>
              <a:t>Dawn </a:t>
            </a:r>
            <a:r>
              <a:rPr lang="en-US" b="1" dirty="0" err="1" smtClean="0">
                <a:latin typeface="Georgia"/>
                <a:cs typeface="Georgia"/>
              </a:rPr>
              <a:t>Archibold</a:t>
            </a:r>
            <a:endParaRPr lang="en-US" b="1" dirty="0" smtClean="0">
              <a:latin typeface="Georgia"/>
              <a:cs typeface="Georgia"/>
            </a:endParaRPr>
          </a:p>
          <a:p>
            <a:r>
              <a:rPr lang="en-US" sz="2400" dirty="0" smtClean="0">
                <a:latin typeface="Georgia"/>
                <a:cs typeface="Georgia"/>
              </a:rPr>
              <a:t>Professional Development Coordinator</a:t>
            </a:r>
            <a:endParaRPr lang="en-US" sz="2400" dirty="0">
              <a:latin typeface="Georgia"/>
              <a:cs typeface="Georgia"/>
            </a:endParaRPr>
          </a:p>
          <a:p>
            <a:pPr fontAlgn="base"/>
            <a:r>
              <a:rPr lang="en-US" sz="2400" dirty="0">
                <a:latin typeface="Georgia"/>
                <a:cs typeface="Georgia"/>
              </a:rPr>
              <a:t>Programs </a:t>
            </a:r>
          </a:p>
          <a:p>
            <a:pPr lvl="1" fontAlgn="base"/>
            <a:r>
              <a:rPr lang="en-US" dirty="0" smtClean="0">
                <a:latin typeface="Georgia"/>
                <a:cs typeface="Georgia"/>
              </a:rPr>
              <a:t>Nursing</a:t>
            </a:r>
          </a:p>
          <a:p>
            <a:pPr lvl="1" fontAlgn="base"/>
            <a:r>
              <a:rPr lang="en-US" dirty="0" smtClean="0">
                <a:latin typeface="Georgia"/>
                <a:cs typeface="Georgia"/>
              </a:rPr>
              <a:t>MSE in Reading</a:t>
            </a:r>
          </a:p>
          <a:p>
            <a:pPr lvl="1" fontAlgn="base"/>
            <a:r>
              <a:rPr lang="en-US" dirty="0" smtClean="0">
                <a:latin typeface="Georgia"/>
                <a:cs typeface="Georgia"/>
              </a:rPr>
              <a:t>MSE &amp; MS in Early Childhood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sz="half" idx="2"/>
          </p:nvPr>
        </p:nvSpPr>
        <p:spPr>
          <a:xfrm>
            <a:off x="4648199" y="1600201"/>
            <a:ext cx="4430823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>
                <a:latin typeface="Georgia"/>
                <a:cs typeface="Georgia"/>
              </a:rPr>
              <a:t>TommyShawn</a:t>
            </a:r>
            <a:r>
              <a:rPr lang="en-US" b="1" dirty="0">
                <a:latin typeface="Georgia"/>
                <a:cs typeface="Georgia"/>
              </a:rPr>
              <a:t> </a:t>
            </a:r>
            <a:r>
              <a:rPr lang="en-US" b="1" dirty="0" smtClean="0">
                <a:latin typeface="Georgia"/>
                <a:cs typeface="Georgia"/>
              </a:rPr>
              <a:t>Long</a:t>
            </a:r>
          </a:p>
          <a:p>
            <a:r>
              <a:rPr lang="en-US" sz="2400" dirty="0" smtClean="0">
                <a:latin typeface="Georgia"/>
                <a:cs typeface="Georgia"/>
              </a:rPr>
              <a:t>Technology Coordinator</a:t>
            </a:r>
            <a:endParaRPr lang="en-US" sz="2400" dirty="0">
              <a:latin typeface="Georgia"/>
              <a:cs typeface="Georgia"/>
            </a:endParaRPr>
          </a:p>
          <a:p>
            <a:pPr fontAlgn="base"/>
            <a:r>
              <a:rPr lang="en-US" sz="2400" dirty="0">
                <a:latin typeface="Georgia"/>
                <a:cs typeface="Georgia"/>
              </a:rPr>
              <a:t>Programs</a:t>
            </a:r>
          </a:p>
          <a:p>
            <a:pPr lvl="1" fontAlgn="base"/>
            <a:r>
              <a:rPr lang="en-US" dirty="0">
                <a:latin typeface="Georgia"/>
                <a:cs typeface="Georgia"/>
              </a:rPr>
              <a:t>Undergraduate</a:t>
            </a:r>
          </a:p>
          <a:p>
            <a:pPr lvl="1" fontAlgn="base"/>
            <a:r>
              <a:rPr lang="en-US" dirty="0">
                <a:latin typeface="Georgia"/>
                <a:cs typeface="Georgia"/>
              </a:rPr>
              <a:t>Master of Media </a:t>
            </a:r>
            <a:r>
              <a:rPr lang="en-US" dirty="0" smtClean="0">
                <a:latin typeface="Georgia"/>
                <a:cs typeface="Georgia"/>
              </a:rPr>
              <a:t>Management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858979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Page1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Picture 1" descr="Untitled-1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0" y="-179292"/>
            <a:ext cx="9144000" cy="6858000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6001E"/>
                </a:solidFill>
                <a:latin typeface="Georgia"/>
                <a:cs typeface="Georgia"/>
              </a:rPr>
              <a:t>Active Learning</a:t>
            </a:r>
            <a:endParaRPr lang="en-US" dirty="0">
              <a:solidFill>
                <a:srgbClr val="B6001E"/>
              </a:solidFill>
              <a:latin typeface="Georgia"/>
              <a:cs typeface="Georg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>
                <a:latin typeface="Georgia"/>
                <a:cs typeface="Georgia"/>
              </a:rPr>
              <a:t>What makes learning active</a:t>
            </a:r>
            <a:r>
              <a:rPr lang="en-US" dirty="0" smtClean="0">
                <a:latin typeface="Georgia"/>
                <a:cs typeface="Georgia"/>
              </a:rPr>
              <a:t>?</a:t>
            </a:r>
          </a:p>
          <a:p>
            <a:pPr marL="0" indent="0">
              <a:buNone/>
            </a:pPr>
            <a:endParaRPr lang="en-US" dirty="0" smtClean="0">
              <a:latin typeface="Georgia"/>
              <a:cs typeface="Georgia"/>
            </a:endParaRPr>
          </a:p>
          <a:p>
            <a:r>
              <a:rPr lang="en-US" dirty="0">
                <a:latin typeface="Georgia"/>
                <a:cs typeface="Georgia"/>
              </a:rPr>
              <a:t>More than</a:t>
            </a:r>
            <a:r>
              <a:rPr lang="en-US" dirty="0" smtClean="0">
                <a:latin typeface="Georgia"/>
                <a:cs typeface="Georgia"/>
              </a:rPr>
              <a:t>:</a:t>
            </a:r>
            <a:endParaRPr lang="en-US" dirty="0">
              <a:latin typeface="Georgia"/>
              <a:cs typeface="Georgia"/>
            </a:endParaRPr>
          </a:p>
          <a:p>
            <a:pPr lvl="1"/>
            <a:r>
              <a:rPr lang="en-US" dirty="0" smtClean="0">
                <a:latin typeface="Georgia"/>
                <a:cs typeface="Georgia"/>
              </a:rPr>
              <a:t>Watching</a:t>
            </a:r>
            <a:endParaRPr lang="en-US" dirty="0">
              <a:latin typeface="Georgia"/>
              <a:cs typeface="Georgia"/>
            </a:endParaRPr>
          </a:p>
          <a:p>
            <a:pPr lvl="1"/>
            <a:r>
              <a:rPr lang="en-US" dirty="0" smtClean="0">
                <a:latin typeface="Georgia"/>
                <a:cs typeface="Georgia"/>
              </a:rPr>
              <a:t>Listening</a:t>
            </a:r>
            <a:endParaRPr lang="en-US" dirty="0">
              <a:latin typeface="Georgia"/>
              <a:cs typeface="Georgia"/>
            </a:endParaRPr>
          </a:p>
          <a:p>
            <a:pPr lvl="1"/>
            <a:r>
              <a:rPr lang="en-US" dirty="0">
                <a:latin typeface="Georgia"/>
                <a:cs typeface="Georgia"/>
              </a:rPr>
              <a:t>Taking notes</a:t>
            </a:r>
          </a:p>
          <a:p>
            <a:pPr marL="0" indent="0">
              <a:buNone/>
            </a:pPr>
            <a:endParaRPr lang="en-US" dirty="0">
              <a:latin typeface="Georgia"/>
              <a:cs typeface="Georgia"/>
            </a:endParaRPr>
          </a:p>
          <a:p>
            <a:r>
              <a:rPr lang="en-US" dirty="0">
                <a:latin typeface="Georgia"/>
                <a:cs typeface="Georgia"/>
              </a:rPr>
              <a:t>Requires students to engage in meaningful activities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862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Page1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Picture 1" descr="Untitled-1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0" y="-179292"/>
            <a:ext cx="9144000" cy="6858000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6001E"/>
                </a:solidFill>
                <a:latin typeface="Georgia"/>
                <a:cs typeface="Georgia"/>
              </a:rPr>
              <a:t>Authentic Assessment </a:t>
            </a:r>
            <a:endParaRPr lang="en-US" dirty="0">
              <a:solidFill>
                <a:srgbClr val="B6001E"/>
              </a:solidFill>
              <a:latin typeface="Georgia"/>
              <a:cs typeface="Georg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452596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Georgia"/>
                <a:cs typeface="Georgia"/>
              </a:rPr>
              <a:t>What </a:t>
            </a:r>
            <a:r>
              <a:rPr lang="en-US" sz="3200" dirty="0" smtClean="0">
                <a:latin typeface="Georgia"/>
                <a:cs typeface="Georgia"/>
              </a:rPr>
              <a:t>is an authentic assessment?</a:t>
            </a:r>
            <a:endParaRPr lang="en-US" sz="3200" dirty="0" smtClean="0">
              <a:latin typeface="Georgia"/>
              <a:cs typeface="Georgia"/>
            </a:endParaRPr>
          </a:p>
          <a:p>
            <a:pPr marL="0" indent="0">
              <a:buNone/>
            </a:pPr>
            <a:r>
              <a:rPr lang="en-US" dirty="0" smtClean="0">
                <a:latin typeface="Georgia"/>
                <a:cs typeface="Georgia"/>
              </a:rPr>
              <a:t>“</a:t>
            </a:r>
            <a:r>
              <a:rPr lang="en-US" sz="2000" dirty="0" smtClean="0">
                <a:latin typeface="Georgia"/>
                <a:cs typeface="Georgia"/>
              </a:rPr>
              <a:t>form of assessment in which students are asked to perform real-world tasks that demonstrate meaningful application of essential knowledge and skills (Mueller, 2016, para.1).”</a:t>
            </a:r>
            <a:endParaRPr lang="en-US" sz="2000" dirty="0">
              <a:latin typeface="Georgia"/>
              <a:cs typeface="Georgia"/>
            </a:endParaRPr>
          </a:p>
          <a:p>
            <a:endParaRPr lang="en-US" dirty="0" smtClean="0">
              <a:latin typeface="Georgia"/>
              <a:cs typeface="Georgia"/>
            </a:endParaRPr>
          </a:p>
          <a:p>
            <a:r>
              <a:rPr lang="en-US" dirty="0" smtClean="0">
                <a:latin typeface="Georgia"/>
                <a:cs typeface="Georgia"/>
              </a:rPr>
              <a:t>Importance: Students will be able to</a:t>
            </a:r>
          </a:p>
          <a:p>
            <a:pPr lvl="1"/>
            <a:r>
              <a:rPr lang="en-US" sz="2000" dirty="0" smtClean="0">
                <a:latin typeface="Georgia"/>
                <a:cs typeface="Georgia"/>
              </a:rPr>
              <a:t>Apply </a:t>
            </a:r>
            <a:r>
              <a:rPr lang="en-US" sz="2000" dirty="0" smtClean="0">
                <a:latin typeface="Georgia"/>
                <a:cs typeface="Georgia"/>
              </a:rPr>
              <a:t>critical thinking skills to solve problems</a:t>
            </a:r>
          </a:p>
          <a:p>
            <a:pPr lvl="1"/>
            <a:r>
              <a:rPr lang="en-US" sz="2000" dirty="0" smtClean="0">
                <a:latin typeface="Georgia"/>
                <a:cs typeface="Georgia"/>
              </a:rPr>
              <a:t>Evaluate information to deliver an informed decision</a:t>
            </a:r>
          </a:p>
          <a:p>
            <a:pPr lvl="1"/>
            <a:r>
              <a:rPr lang="en-US" sz="2000" dirty="0" smtClean="0">
                <a:latin typeface="Georgia"/>
                <a:cs typeface="Georgia"/>
              </a:rPr>
              <a:t>Demonstrate mastery of course concepts/materials </a:t>
            </a:r>
            <a:endParaRPr lang="en-US" sz="2000" dirty="0" smtClean="0">
              <a:latin typeface="Georgia"/>
              <a:cs typeface="Georgia"/>
            </a:endParaRPr>
          </a:p>
          <a:p>
            <a:pPr lvl="1"/>
            <a:endParaRPr lang="en-US" sz="2000" dirty="0" smtClean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65033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Page1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Picture 1" descr="Untitled-1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9" y="-358177"/>
            <a:ext cx="9144000" cy="6858000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05159" y="42088"/>
            <a:ext cx="8972879" cy="188986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B6001E"/>
                </a:solidFill>
                <a:latin typeface="Georgia"/>
                <a:cs typeface="Georgia"/>
              </a:rPr>
              <a:t>How to </a:t>
            </a:r>
            <a:r>
              <a:rPr lang="en-US" dirty="0" smtClean="0">
                <a:solidFill>
                  <a:srgbClr val="B6001E"/>
                </a:solidFill>
                <a:latin typeface="Georgia"/>
                <a:cs typeface="Georgia"/>
              </a:rPr>
              <a:t>Implement Online?</a:t>
            </a:r>
            <a:endParaRPr lang="en-US" dirty="0">
              <a:solidFill>
                <a:srgbClr val="B6001E"/>
              </a:solidFill>
              <a:latin typeface="Georgia"/>
              <a:cs typeface="Georg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600201"/>
            <a:ext cx="8289915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Georgia"/>
                <a:cs typeface="Georgia"/>
              </a:rPr>
              <a:t>Create professional </a:t>
            </a:r>
            <a:r>
              <a:rPr lang="en-US" dirty="0">
                <a:latin typeface="Georgia"/>
                <a:cs typeface="Georgia"/>
              </a:rPr>
              <a:t>d</a:t>
            </a:r>
            <a:r>
              <a:rPr lang="en-US" dirty="0" smtClean="0">
                <a:latin typeface="Georgia"/>
                <a:cs typeface="Georgia"/>
              </a:rPr>
              <a:t>evelopment to faculty who create and teach online courses in the A-State Online Programs</a:t>
            </a:r>
          </a:p>
          <a:p>
            <a:r>
              <a:rPr lang="en-US" dirty="0" smtClean="0">
                <a:latin typeface="Georgia"/>
                <a:cs typeface="Georgia"/>
              </a:rPr>
              <a:t>Provide details on what authentic assessment and active learning opportunities . </a:t>
            </a:r>
          </a:p>
          <a:p>
            <a:r>
              <a:rPr lang="en-US" dirty="0" smtClean="0">
                <a:latin typeface="Georgia"/>
                <a:cs typeface="Georgia"/>
              </a:rPr>
              <a:t>Demonstrate what this looks like online</a:t>
            </a:r>
          </a:p>
          <a:p>
            <a:r>
              <a:rPr lang="en-US" dirty="0" smtClean="0">
                <a:latin typeface="Georgia"/>
                <a:cs typeface="Georgia"/>
              </a:rPr>
              <a:t>Review online courses of faculty who attend professional </a:t>
            </a:r>
            <a:r>
              <a:rPr lang="en-US" smtClean="0">
                <a:latin typeface="Georgia"/>
                <a:cs typeface="Georgia"/>
              </a:rPr>
              <a:t>development to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705252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2736</TotalTime>
  <Words>190</Words>
  <Application>Microsoft Macintosh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 </vt:lpstr>
      <vt:lpstr>Who Are We? </vt:lpstr>
      <vt:lpstr>Active Learning</vt:lpstr>
      <vt:lpstr>Authentic Assessment </vt:lpstr>
      <vt:lpstr>How to Implement Online?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Kushal Jha</dc:creator>
  <cp:lastModifiedBy>Dawn  Archibold</cp:lastModifiedBy>
  <cp:revision>111</cp:revision>
  <dcterms:created xsi:type="dcterms:W3CDTF">2017-09-14T18:24:10Z</dcterms:created>
  <dcterms:modified xsi:type="dcterms:W3CDTF">2018-03-07T21:07:08Z</dcterms:modified>
</cp:coreProperties>
</file>